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  <p:embeddedFont>
      <p:font typeface="Aref Ruqaa"/>
      <p:regular r:id="rId13"/>
      <p:bold r:id="rId14"/>
    </p:embeddedFont>
    <p:embeddedFont>
      <p:font typeface="Merriweather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ArefRuqaa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Merriweather-regular.fntdata"/><Relationship Id="rId14" Type="http://schemas.openxmlformats.org/officeDocument/2006/relationships/font" Target="fonts/ArefRuqaa-bold.fntdata"/><Relationship Id="rId17" Type="http://schemas.openxmlformats.org/officeDocument/2006/relationships/font" Target="fonts/Merriweather-italic.fntdata"/><Relationship Id="rId16" Type="http://schemas.openxmlformats.org/officeDocument/2006/relationships/font" Target="fonts/Merriweather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Merriweather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abb13a8ad2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abb13a8ad2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abb13a8ad2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abb13a8ad2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106225" y="244350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200"/>
              <a:t>محاضرة رقم 3</a:t>
            </a:r>
            <a:endParaRPr sz="32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200"/>
              <a:t>في</a:t>
            </a:r>
            <a:endParaRPr sz="32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300"/>
              <a:t> مادة الشريعة الإسلامية</a:t>
            </a:r>
            <a:endParaRPr sz="33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1531750" y="220261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 sz="3000">
                <a:solidFill>
                  <a:srgbClr val="000000"/>
                </a:solidFill>
                <a:latin typeface="Aref Ruqaa"/>
                <a:ea typeface="Aref Ruqaa"/>
                <a:cs typeface="Aref Ruqaa"/>
                <a:sym typeface="Aref Ruqaa"/>
              </a:rPr>
              <a:t>أ.د/ فاطمـة فـؤاد عبدالحميد</a:t>
            </a:r>
            <a:endParaRPr sz="3000">
              <a:solidFill>
                <a:srgbClr val="000000"/>
              </a:solidFill>
              <a:latin typeface="Aref Ruqaa"/>
              <a:ea typeface="Aref Ruqaa"/>
              <a:cs typeface="Aref Ruqaa"/>
              <a:sym typeface="Aref Ruq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6524100" y="244350"/>
            <a:ext cx="3000000" cy="7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0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(ماجستير)</a:t>
            </a:r>
            <a:endParaRPr sz="3000"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type="title"/>
          </p:nvPr>
        </p:nvSpPr>
        <p:spPr>
          <a:xfrm>
            <a:off x="375900" y="3468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الحقوق التي أقرها الإسلام </a:t>
            </a:r>
            <a:endParaRPr/>
          </a:p>
        </p:txBody>
      </p:sp>
      <p:sp>
        <p:nvSpPr>
          <p:cNvPr id="72" name="Google Shape;72;p14"/>
          <p:cNvSpPr txBox="1"/>
          <p:nvPr/>
        </p:nvSpPr>
        <p:spPr>
          <a:xfrm>
            <a:off x="590775" y="1528275"/>
            <a:ext cx="8232300" cy="30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900">
                <a:latin typeface="Traditional Arabic"/>
                <a:ea typeface="Traditional Arabic"/>
                <a:cs typeface="Traditional Arabic"/>
                <a:sym typeface="Traditional Arabic"/>
              </a:rPr>
              <a:t>تعتبر هذه الحقوق هي أساس المجتمع الإسلامي : </a:t>
            </a:r>
            <a:endParaRPr sz="29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900">
                <a:latin typeface="Traditional Arabic"/>
                <a:ea typeface="Traditional Arabic"/>
                <a:cs typeface="Traditional Arabic"/>
                <a:sym typeface="Traditional Arabic"/>
              </a:rPr>
              <a:t>1- العقيدة</a:t>
            </a:r>
            <a:endParaRPr sz="29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900">
                <a:latin typeface="Traditional Arabic"/>
                <a:ea typeface="Traditional Arabic"/>
                <a:cs typeface="Traditional Arabic"/>
                <a:sym typeface="Traditional Arabic"/>
              </a:rPr>
              <a:t>2- المساواة </a:t>
            </a:r>
            <a:endParaRPr sz="29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900">
                <a:latin typeface="Traditional Arabic"/>
                <a:ea typeface="Traditional Arabic"/>
                <a:cs typeface="Traditional Arabic"/>
                <a:sym typeface="Traditional Arabic"/>
              </a:rPr>
              <a:t>3- العدل </a:t>
            </a:r>
            <a:endParaRPr sz="29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Traditional Arabic"/>
              <a:ea typeface="Traditional Arabic"/>
              <a:cs typeface="Traditional Arabic"/>
              <a:sym typeface="Traditional Arab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363100" y="308300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تـابــــــــع </a:t>
            </a:r>
            <a:r>
              <a:rPr lang="ar"/>
              <a:t>الحقوق التي أقرها الإسلام </a:t>
            </a:r>
            <a:endParaRPr/>
          </a:p>
        </p:txBody>
      </p:sp>
      <p:sp>
        <p:nvSpPr>
          <p:cNvPr id="78" name="Google Shape;78;p15"/>
          <p:cNvSpPr txBox="1"/>
          <p:nvPr/>
        </p:nvSpPr>
        <p:spPr>
          <a:xfrm>
            <a:off x="590775" y="1528275"/>
            <a:ext cx="8232300" cy="30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900">
                <a:latin typeface="Traditional Arabic"/>
                <a:ea typeface="Traditional Arabic"/>
                <a:cs typeface="Traditional Arabic"/>
                <a:sym typeface="Traditional Arabic"/>
              </a:rPr>
              <a:t>4- </a:t>
            </a:r>
            <a:r>
              <a:rPr lang="ar" sz="2900">
                <a:latin typeface="Traditional Arabic"/>
                <a:ea typeface="Traditional Arabic"/>
                <a:cs typeface="Traditional Arabic"/>
                <a:sym typeface="Traditional Arabic"/>
              </a:rPr>
              <a:t>الشورى</a:t>
            </a:r>
            <a:endParaRPr sz="29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900">
                <a:latin typeface="Traditional Arabic"/>
                <a:ea typeface="Traditional Arabic"/>
                <a:cs typeface="Traditional Arabic"/>
                <a:sym typeface="Traditional Arabic"/>
              </a:rPr>
              <a:t>5- الحرية (الفكرية - الدينية - الاقتصادية)</a:t>
            </a:r>
            <a:endParaRPr sz="29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900">
                <a:latin typeface="Traditional Arabic"/>
                <a:ea typeface="Traditional Arabic"/>
                <a:cs typeface="Traditional Arabic"/>
                <a:sym typeface="Traditional Arabic"/>
              </a:rPr>
              <a:t>6- المواطنة </a:t>
            </a:r>
            <a:r>
              <a:rPr lang="ar" sz="3000">
                <a:latin typeface="Traditional Arabic"/>
                <a:ea typeface="Traditional Arabic"/>
                <a:cs typeface="Traditional Arabic"/>
                <a:sym typeface="Traditional Arabic"/>
              </a:rPr>
              <a:t> </a:t>
            </a:r>
            <a:endParaRPr sz="30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>
              <a:latin typeface="Traditional Arabic"/>
              <a:ea typeface="Traditional Arabic"/>
              <a:cs typeface="Traditional Arabic"/>
              <a:sym typeface="Traditional Arab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